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1728">
          <p15:clr>
            <a:srgbClr val="A4A3A4"/>
          </p15:clr>
        </p15:guide>
        <p15:guide id="3" pos="288">
          <p15:clr>
            <a:srgbClr val="9AA0A6"/>
          </p15:clr>
        </p15:guide>
        <p15:guide id="4" orient="horz" pos="291">
          <p15:clr>
            <a:srgbClr val="9AA0A6"/>
          </p15:clr>
        </p15:guide>
        <p15:guide id="5" pos="4608">
          <p15:clr>
            <a:srgbClr val="9AA0A6"/>
          </p15:clr>
        </p15:guide>
        <p15:guide id="6" orient="horz" pos="6045">
          <p15:clr>
            <a:srgbClr val="9AA0A6"/>
          </p15:clr>
        </p15:guide>
        <p15:guide id="7" orient="horz" pos="521">
          <p15:clr>
            <a:srgbClr val="9AA0A6"/>
          </p15:clr>
        </p15:guide>
        <p15:guide id="8" pos="3168">
          <p15:clr>
            <a:srgbClr val="9AA0A6"/>
          </p15:clr>
        </p15:guide>
        <p15:guide id="9" pos="244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1728"/>
        <p:guide pos="288"/>
        <p:guide pos="291" orient="horz"/>
        <p:guide pos="4608"/>
        <p:guide pos="6045" orient="horz"/>
        <p:guide pos="521" orient="horz"/>
        <p:guide pos="3168"/>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ee26220347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ee262203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6fc5f01043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36fc5f0104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b="1"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Develop your </a:t>
            </a:r>
            <a:r>
              <a:rPr b="1" lang="en" sz="900">
                <a:solidFill>
                  <a:schemeClr val="dk1"/>
                </a:solidFill>
                <a:latin typeface="Open Sans"/>
                <a:ea typeface="Open Sans"/>
                <a:cs typeface="Open Sans"/>
                <a:sym typeface="Open Sans"/>
              </a:rPr>
              <a:t>idea</a:t>
            </a:r>
            <a:r>
              <a:rPr lang="en" sz="900">
                <a:solidFill>
                  <a:schemeClr val="dk1"/>
                </a:solidFill>
                <a:latin typeface="Open Sans"/>
                <a:ea typeface="Open Sans"/>
                <a:cs typeface="Open Sans"/>
                <a:sym typeface="Open Sans"/>
              </a:rPr>
              <a:t> first!</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Divide your clay into four pieces: one for a </a:t>
            </a:r>
            <a:r>
              <a:rPr b="1" lang="en" sz="900">
                <a:solidFill>
                  <a:schemeClr val="dk1"/>
                </a:solidFill>
                <a:latin typeface="Open Sans"/>
                <a:ea typeface="Open Sans"/>
                <a:cs typeface="Open Sans"/>
                <a:sym typeface="Open Sans"/>
              </a:rPr>
              <a:t>base</a:t>
            </a:r>
            <a:r>
              <a:rPr lang="en" sz="900">
                <a:solidFill>
                  <a:schemeClr val="dk1"/>
                </a:solidFill>
                <a:latin typeface="Open Sans"/>
                <a:ea typeface="Open Sans"/>
                <a:cs typeface="Open Sans"/>
                <a:sym typeface="Open Sans"/>
              </a:rPr>
              <a:t>, two for </a:t>
            </a:r>
            <a:r>
              <a:rPr b="1" lang="en" sz="900">
                <a:solidFill>
                  <a:schemeClr val="dk1"/>
                </a:solidFill>
                <a:latin typeface="Open Sans"/>
                <a:ea typeface="Open Sans"/>
                <a:cs typeface="Open Sans"/>
                <a:sym typeface="Open Sans"/>
              </a:rPr>
              <a:t>coils</a:t>
            </a:r>
            <a:r>
              <a:rPr lang="en" sz="900">
                <a:solidFill>
                  <a:schemeClr val="dk1"/>
                </a:solidFill>
                <a:latin typeface="Open Sans"/>
                <a:ea typeface="Open Sans"/>
                <a:cs typeface="Open Sans"/>
                <a:sym typeface="Open Sans"/>
              </a:rPr>
              <a:t>, and one for </a:t>
            </a:r>
            <a:r>
              <a:rPr b="1" lang="en" sz="900">
                <a:solidFill>
                  <a:schemeClr val="dk1"/>
                </a:solidFill>
                <a:latin typeface="Open Sans"/>
                <a:ea typeface="Open Sans"/>
                <a:cs typeface="Open Sans"/>
                <a:sym typeface="Open Sans"/>
              </a:rPr>
              <a:t>everything else</a:t>
            </a:r>
            <a:r>
              <a:rPr lang="en" sz="900">
                <a:solidFill>
                  <a:schemeClr val="dk1"/>
                </a:solidFill>
                <a:latin typeface="Open Sans"/>
                <a:ea typeface="Open Sans"/>
                <a:cs typeface="Open Sans"/>
                <a:sym typeface="Open Sans"/>
              </a:rPr>
              <a:t> and for emergencies.</a:t>
            </a:r>
            <a:endParaRPr sz="900">
              <a:solidFill>
                <a:schemeClr val="dk1"/>
              </a:solidFill>
              <a:latin typeface="Open Sans"/>
              <a:ea typeface="Open Sans"/>
              <a:cs typeface="Open Sans"/>
              <a:sym typeface="Open Sans"/>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Make the </a:t>
            </a:r>
            <a:r>
              <a:rPr b="1" lang="en" sz="900">
                <a:solidFill>
                  <a:schemeClr val="dk1"/>
                </a:solidFill>
                <a:latin typeface="Open Sans"/>
                <a:ea typeface="Open Sans"/>
                <a:cs typeface="Open Sans"/>
                <a:sym typeface="Open Sans"/>
              </a:rPr>
              <a:t>bottom</a:t>
            </a:r>
            <a:r>
              <a:rPr lang="en" sz="900">
                <a:solidFill>
                  <a:schemeClr val="dk1"/>
                </a:solidFill>
                <a:latin typeface="Open Sans"/>
                <a:ea typeface="Open Sans"/>
                <a:cs typeface="Open Sans"/>
                <a:sym typeface="Open Sans"/>
              </a:rPr>
              <a:t>: a disc of clay that is 1-1.5 cm thick and 7-10 cm in diameter. </a:t>
            </a:r>
            <a:r>
              <a:rPr b="1" lang="en" sz="900">
                <a:solidFill>
                  <a:schemeClr val="dk1"/>
                </a:solidFill>
                <a:latin typeface="Open Sans"/>
                <a:ea typeface="Open Sans"/>
                <a:cs typeface="Open Sans"/>
                <a:sym typeface="Open Sans"/>
              </a:rPr>
              <a:t>Store any leftovers </a:t>
            </a:r>
            <a:r>
              <a:rPr lang="en" sz="900">
                <a:solidFill>
                  <a:schemeClr val="dk1"/>
                </a:solidFill>
                <a:latin typeface="Open Sans"/>
                <a:ea typeface="Open Sans"/>
                <a:cs typeface="Open Sans"/>
                <a:sym typeface="Open Sans"/>
              </a:rPr>
              <a:t>in your bag.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Stretch</a:t>
            </a:r>
            <a:r>
              <a:rPr lang="en" sz="900">
                <a:solidFill>
                  <a:schemeClr val="dk1"/>
                </a:solidFill>
                <a:latin typeface="Open Sans"/>
                <a:ea typeface="Open Sans"/>
                <a:cs typeface="Open Sans"/>
                <a:sym typeface="Open Sans"/>
              </a:rPr>
              <a:t> the coils by </a:t>
            </a:r>
            <a:r>
              <a:rPr b="1" lang="en" sz="900">
                <a:solidFill>
                  <a:schemeClr val="dk1"/>
                </a:solidFill>
                <a:latin typeface="Open Sans"/>
                <a:ea typeface="Open Sans"/>
                <a:cs typeface="Open Sans"/>
                <a:sym typeface="Open Sans"/>
              </a:rPr>
              <a:t>spreading</a:t>
            </a:r>
            <a:r>
              <a:rPr lang="en" sz="900">
                <a:solidFill>
                  <a:schemeClr val="dk1"/>
                </a:solidFill>
                <a:latin typeface="Open Sans"/>
                <a:ea typeface="Open Sans"/>
                <a:cs typeface="Open Sans"/>
                <a:sym typeface="Open Sans"/>
              </a:rPr>
              <a:t> your fingers while rolling.</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Smooth your coils together using only </a:t>
            </a:r>
            <a:r>
              <a:rPr b="1" lang="en" sz="900">
                <a:solidFill>
                  <a:schemeClr val="dk1"/>
                </a:solidFill>
                <a:latin typeface="Open Sans"/>
                <a:ea typeface="Open Sans"/>
                <a:cs typeface="Open Sans"/>
                <a:sym typeface="Open Sans"/>
              </a:rPr>
              <a:t>one finger</a:t>
            </a:r>
            <a:r>
              <a:rPr lang="en" sz="900">
                <a:solidFill>
                  <a:schemeClr val="dk1"/>
                </a:solidFill>
                <a:latin typeface="Open Sans"/>
                <a:ea typeface="Open Sans"/>
                <a:cs typeface="Open Sans"/>
                <a:sym typeface="Open Sans"/>
              </a:rPr>
              <a:t> or one thumb. </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Don’t pinch</a:t>
            </a:r>
            <a:r>
              <a:rPr lang="en" sz="900">
                <a:solidFill>
                  <a:schemeClr val="dk1"/>
                </a:solidFill>
                <a:latin typeface="Open Sans"/>
                <a:ea typeface="Open Sans"/>
                <a:cs typeface="Open Sans"/>
                <a:sym typeface="Open Sans"/>
              </a:rPr>
              <a:t> on either side because you will make your pot very dry and thin.</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Add a </a:t>
            </a:r>
            <a:r>
              <a:rPr b="1" lang="en" sz="900">
                <a:solidFill>
                  <a:schemeClr val="dk1"/>
                </a:solidFill>
                <a:latin typeface="Open Sans"/>
                <a:ea typeface="Open Sans"/>
                <a:cs typeface="Open Sans"/>
                <a:sym typeface="Open Sans"/>
              </a:rPr>
              <a:t>foot</a:t>
            </a:r>
            <a:r>
              <a:rPr lang="en" sz="900">
                <a:solidFill>
                  <a:schemeClr val="dk1"/>
                </a:solidFill>
                <a:latin typeface="Open Sans"/>
                <a:ea typeface="Open Sans"/>
                <a:cs typeface="Open Sans"/>
                <a:sym typeface="Open Sans"/>
              </a:rPr>
              <a:t> by attaching a coil.</a:t>
            </a:r>
            <a:endParaRPr sz="900">
              <a:solidFill>
                <a:schemeClr val="dk1"/>
              </a:solidFill>
            </a:endParaRPr>
          </a:p>
          <a:p>
            <a:pPr indent="0" lvl="0" marL="0" rtl="0" algn="l">
              <a:spcBef>
                <a:spcPts val="0"/>
              </a:spcBef>
              <a:spcAft>
                <a:spcPts val="0"/>
              </a:spcAft>
              <a:buClr>
                <a:schemeClr val="dk1"/>
              </a:buClr>
              <a:buSzPts val="1100"/>
              <a:buFont typeface="Arial"/>
              <a:buNone/>
            </a:pPr>
            <a:r>
              <a:rPr b="1" lang="en" sz="900">
                <a:solidFill>
                  <a:schemeClr val="dk1"/>
                </a:solidFill>
                <a:latin typeface="Open Sans"/>
                <a:ea typeface="Open Sans"/>
                <a:cs typeface="Open Sans"/>
                <a:sym typeface="Open Sans"/>
              </a:rPr>
              <a:t>Scribe</a:t>
            </a:r>
            <a:r>
              <a:rPr lang="en" sz="900">
                <a:solidFill>
                  <a:schemeClr val="dk1"/>
                </a:solidFill>
                <a:latin typeface="Open Sans"/>
                <a:ea typeface="Open Sans"/>
                <a:cs typeface="Open Sans"/>
                <a:sym typeface="Open Sans"/>
              </a:rPr>
              <a:t> and then </a:t>
            </a:r>
            <a:r>
              <a:rPr b="1" lang="en" sz="900">
                <a:solidFill>
                  <a:schemeClr val="dk1"/>
                </a:solidFill>
                <a:latin typeface="Open Sans"/>
                <a:ea typeface="Open Sans"/>
                <a:cs typeface="Open Sans"/>
                <a:sym typeface="Open Sans"/>
              </a:rPr>
              <a:t>trim the lip</a:t>
            </a:r>
            <a:r>
              <a:rPr lang="en" sz="900">
                <a:solidFill>
                  <a:schemeClr val="dk1"/>
                </a:solidFill>
                <a:latin typeface="Open Sans"/>
                <a:ea typeface="Open Sans"/>
                <a:cs typeface="Open Sans"/>
                <a:sym typeface="Open Sans"/>
              </a:rPr>
              <a:t>. </a:t>
            </a:r>
            <a:endParaRPr sz="900">
              <a:solidFill>
                <a:schemeClr val="dk1"/>
              </a:solidFill>
            </a:endParaRPr>
          </a:p>
          <a:p>
            <a:pPr indent="0" lvl="0" marL="0" rtl="0" algn="l">
              <a:spcBef>
                <a:spcPts val="0"/>
              </a:spcBef>
              <a:spcAft>
                <a:spcPts val="0"/>
              </a:spcAft>
              <a:buClr>
                <a:schemeClr val="dk1"/>
              </a:buClr>
              <a:buSzPts val="1100"/>
              <a:buFont typeface="Arial"/>
              <a:buNone/>
            </a:pPr>
            <a:r>
              <a:rPr lang="en" sz="900">
                <a:solidFill>
                  <a:schemeClr val="dk1"/>
                </a:solidFill>
                <a:latin typeface="Open Sans"/>
                <a:ea typeface="Open Sans"/>
                <a:cs typeface="Open Sans"/>
                <a:sym typeface="Open Sans"/>
              </a:rPr>
              <a:t>Coat your pot with </a:t>
            </a:r>
            <a:r>
              <a:rPr b="1" lang="en" sz="900">
                <a:solidFill>
                  <a:schemeClr val="dk1"/>
                </a:solidFill>
                <a:latin typeface="Open Sans"/>
                <a:ea typeface="Open Sans"/>
                <a:cs typeface="Open Sans"/>
                <a:sym typeface="Open Sans"/>
              </a:rPr>
              <a:t>white slip</a:t>
            </a:r>
            <a:r>
              <a:rPr lang="en" sz="900">
                <a:solidFill>
                  <a:schemeClr val="dk1"/>
                </a:solidFill>
                <a:latin typeface="Open Sans"/>
                <a:ea typeface="Open Sans"/>
                <a:cs typeface="Open Sans"/>
                <a:sym typeface="Open Sans"/>
              </a:rPr>
              <a:t>. Let it dry and add coats until there are </a:t>
            </a:r>
            <a:r>
              <a:rPr b="1" lang="en" sz="900">
                <a:solidFill>
                  <a:schemeClr val="dk1"/>
                </a:solidFill>
                <a:latin typeface="Open Sans"/>
                <a:ea typeface="Open Sans"/>
                <a:cs typeface="Open Sans"/>
                <a:sym typeface="Open Sans"/>
              </a:rPr>
              <a:t>no streaks</a:t>
            </a:r>
            <a:r>
              <a:rPr lang="en" sz="900">
                <a:solidFill>
                  <a:schemeClr val="dk1"/>
                </a:solidFill>
                <a:latin typeface="Open Sans"/>
                <a:ea typeface="Open Sans"/>
                <a:cs typeface="Open Sans"/>
                <a:sym typeface="Open Sans"/>
              </a:rPr>
              <a:t>.</a:t>
            </a:r>
            <a:endParaRPr sz="900">
              <a:solidFill>
                <a:schemeClr val="dk1"/>
              </a:solidFill>
            </a:endParaRPr>
          </a:p>
          <a:p>
            <a:pPr indent="0" lvl="0" marL="0" rtl="0" algn="l">
              <a:spcBef>
                <a:spcPts val="0"/>
              </a:spcBef>
              <a:spcAft>
                <a:spcPts val="0"/>
              </a:spcAft>
              <a:buNone/>
            </a:pPr>
            <a:r>
              <a:t/>
            </a:r>
            <a:endParaRPr/>
          </a:p>
          <a:p>
            <a:pPr indent="0" lvl="0" marL="0" rtl="0" algn="l">
              <a:lnSpc>
                <a:spcPct val="115000"/>
              </a:lnSpc>
              <a:spcBef>
                <a:spcPts val="0"/>
              </a:spcBef>
              <a:spcAft>
                <a:spcPts val="0"/>
              </a:spcAft>
              <a:buNone/>
            </a:pPr>
            <a:r>
              <a:rPr lang="en" sz="900">
                <a:latin typeface="Open Sans"/>
                <a:ea typeface="Open Sans"/>
                <a:cs typeface="Open Sans"/>
                <a:sym typeface="Open Sans"/>
              </a:rPr>
              <a:t>首先发展您的想法！</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将您的粘土分为四个：一个用于底座，两个用于线圈，另一个用于其他所有物品和紧急情况。</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使底部：粘土圆盘厚1-1.5厘米，直径为7-10厘米。将所有剩菜存放在您的包中。</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滚动时通过手指张开手指来拉伸线圈。</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仅使用一根手指或一只拇指一起将线圈平滑在一起。</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不要在两边捏，因为您会使锅非常干燥。</a:t>
            </a:r>
            <a:endParaRPr sz="900">
              <a:latin typeface="Open Sans"/>
              <a:ea typeface="Open Sans"/>
              <a:cs typeface="Open Sans"/>
              <a:sym typeface="Open Sans"/>
            </a:endParaRPr>
          </a:p>
          <a:p>
            <a:pPr indent="0" lvl="0" marL="0" rtl="0" algn="l">
              <a:lnSpc>
                <a:spcPct val="115000"/>
              </a:lnSpc>
              <a:spcBef>
                <a:spcPts val="0"/>
              </a:spcBef>
              <a:spcAft>
                <a:spcPts val="0"/>
              </a:spcAft>
              <a:buNone/>
            </a:pPr>
            <a:r>
              <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通过连接线圈加入一只脚。</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抄写员，然后修剪嘴唇。</a:t>
            </a:r>
            <a:endParaRPr sz="900">
              <a:latin typeface="Open Sans"/>
              <a:ea typeface="Open Sans"/>
              <a:cs typeface="Open Sans"/>
              <a:sym typeface="Open Sans"/>
            </a:endParaRPr>
          </a:p>
          <a:p>
            <a:pPr indent="0" lvl="0" marL="0" rtl="0" algn="l">
              <a:lnSpc>
                <a:spcPct val="115000"/>
              </a:lnSpc>
              <a:spcBef>
                <a:spcPts val="0"/>
              </a:spcBef>
              <a:spcAft>
                <a:spcPts val="0"/>
              </a:spcAft>
              <a:buNone/>
            </a:pPr>
            <a:r>
              <a:rPr lang="en" sz="900">
                <a:latin typeface="Open Sans"/>
                <a:ea typeface="Open Sans"/>
                <a:cs typeface="Open Sans"/>
                <a:sym typeface="Open Sans"/>
              </a:rPr>
              <a:t>用白色滑涂锅。让它干燥并加入外套，直到没有条纹为止。</a:t>
            </a:r>
            <a:endParaRPr sz="900">
              <a:latin typeface="Open Sans"/>
              <a:ea typeface="Open Sans"/>
              <a:cs typeface="Open Sans"/>
              <a:sym typeface="Open Sans"/>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None/>
            </a:pPr>
            <a:r>
              <a:rPr b="1" lang="en" sz="2400">
                <a:solidFill>
                  <a:schemeClr val="dk1"/>
                </a:solidFill>
                <a:latin typeface="Open Sans"/>
                <a:ea typeface="Open Sans"/>
                <a:cs typeface="Open Sans"/>
                <a:sym typeface="Open Sans"/>
              </a:rPr>
              <a:t>Clay vessel evaluation criteria</a:t>
            </a:r>
            <a:endParaRPr b="1" sz="2400">
              <a:solidFill>
                <a:schemeClr val="dk1"/>
              </a:solidFill>
              <a:latin typeface="Open Sans"/>
              <a:ea typeface="Open Sans"/>
              <a:cs typeface="Open Sans"/>
              <a:sym typeface="Open Sans"/>
            </a:endParaRPr>
          </a:p>
          <a:p>
            <a:pPr indent="0" lvl="0" marL="0" rtl="1" algn="r">
              <a:lnSpc>
                <a:spcPct val="115000"/>
              </a:lnSpc>
              <a:spcBef>
                <a:spcPts val="0"/>
              </a:spcBef>
              <a:spcAft>
                <a:spcPts val="0"/>
              </a:spcAft>
              <a:buClr>
                <a:schemeClr val="dk1"/>
              </a:buClr>
              <a:buSzPts val="1100"/>
              <a:buFont typeface="Arial"/>
              <a:buNone/>
            </a:pPr>
            <a:r>
              <a:rPr lang="en" sz="1800">
                <a:solidFill>
                  <a:schemeClr val="dk1"/>
                </a:solidFill>
                <a:latin typeface="Open Sans"/>
                <a:ea typeface="Open Sans"/>
                <a:cs typeface="Open Sans"/>
                <a:sym typeface="Open Sans"/>
              </a:rPr>
              <a:t>مٹی کے برتن کی تشخیص کا معیار</a:t>
            </a:r>
            <a:endParaRPr b="1" sz="240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sz="1050">
              <a:solidFill>
                <a:schemeClr val="dk1"/>
              </a:solidFill>
              <a:highlight>
                <a:srgbClr val="FFFFFF"/>
              </a:highlight>
              <a:latin typeface="Courier New"/>
              <a:ea typeface="Courier New"/>
              <a:cs typeface="Courier New"/>
              <a:sym typeface="Courier New"/>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Clay skills: </a:t>
            </a:r>
            <a:r>
              <a:rPr lang="en">
                <a:solidFill>
                  <a:schemeClr val="dk1"/>
                </a:solidFill>
                <a:latin typeface="Cabin"/>
                <a:ea typeface="Cabin"/>
                <a:cs typeface="Cabin"/>
                <a:sym typeface="Cabin"/>
              </a:rPr>
              <a:t>The strength, balance, and surface finish of your clay vessel.</a:t>
            </a:r>
            <a:endParaRPr>
              <a:solidFill>
                <a:schemeClr val="dk1"/>
              </a:solidFill>
              <a:latin typeface="Cabin"/>
              <a:ea typeface="Cabin"/>
              <a:cs typeface="Cabin"/>
              <a:sym typeface="Cabin"/>
            </a:endParaRPr>
          </a:p>
          <a:p>
            <a:pPr indent="0" lvl="0" marL="0" rtl="1" algn="r">
              <a:lnSpc>
                <a:spcPct val="115000"/>
              </a:lnSpc>
              <a:spcBef>
                <a:spcPts val="0"/>
              </a:spcBef>
              <a:spcAft>
                <a:spcPts val="0"/>
              </a:spcAft>
              <a:buClr>
                <a:schemeClr val="dk1"/>
              </a:buClr>
              <a:buSzPts val="1100"/>
              <a:buFont typeface="Arial"/>
              <a:buNone/>
            </a:pPr>
            <a:r>
              <a:rPr b="1" lang="en" sz="1200">
                <a:solidFill>
                  <a:srgbClr val="999999"/>
                </a:solidFill>
                <a:latin typeface="Cabin"/>
                <a:ea typeface="Cabin"/>
                <a:cs typeface="Cabin"/>
                <a:sym typeface="Cabin"/>
              </a:rPr>
              <a:t>مٹی کی مہارت:</a:t>
            </a:r>
            <a:r>
              <a:rPr lang="en" sz="1200">
                <a:solidFill>
                  <a:srgbClr val="999999"/>
                </a:solidFill>
                <a:latin typeface="Cabin"/>
                <a:ea typeface="Cabin"/>
                <a:cs typeface="Cabin"/>
                <a:sym typeface="Cabin"/>
              </a:rPr>
              <a:t> آپ کے مٹی کے برتن کی طاقت، توازن اور سطح کی تکمیل۔</a:t>
            </a:r>
            <a:endParaRPr sz="1200">
              <a:solidFill>
                <a:srgbClr val="999999"/>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Quality of carving: </a:t>
            </a:r>
            <a:r>
              <a:rPr lang="en">
                <a:solidFill>
                  <a:schemeClr val="dk1"/>
                </a:solidFill>
                <a:latin typeface="Cabin"/>
                <a:ea typeface="Cabin"/>
                <a:cs typeface="Cabin"/>
                <a:sym typeface="Cabin"/>
              </a:rPr>
              <a:t>The complexity, quality, fullness, and craft of the patterns and line drawing on your vessel.</a:t>
            </a:r>
            <a:endParaRPr>
              <a:solidFill>
                <a:schemeClr val="dk1"/>
              </a:solidFill>
              <a:latin typeface="Cabin"/>
              <a:ea typeface="Cabin"/>
              <a:cs typeface="Cabin"/>
              <a:sym typeface="Cabin"/>
            </a:endParaRPr>
          </a:p>
          <a:p>
            <a:pPr indent="0" lvl="0" marL="0" rtl="1" algn="r">
              <a:lnSpc>
                <a:spcPct val="115000"/>
              </a:lnSpc>
              <a:spcBef>
                <a:spcPts val="0"/>
              </a:spcBef>
              <a:spcAft>
                <a:spcPts val="0"/>
              </a:spcAft>
              <a:buClr>
                <a:schemeClr val="dk1"/>
              </a:buClr>
              <a:buSzPts val="1100"/>
              <a:buFont typeface="Arial"/>
              <a:buNone/>
            </a:pPr>
            <a:r>
              <a:rPr b="1" lang="en" sz="1200">
                <a:solidFill>
                  <a:srgbClr val="999999"/>
                </a:solidFill>
                <a:latin typeface="Cabin"/>
                <a:ea typeface="Cabin"/>
                <a:cs typeface="Cabin"/>
                <a:sym typeface="Cabin"/>
              </a:rPr>
              <a:t>نقش و نگار کا معیار: </a:t>
            </a:r>
            <a:r>
              <a:rPr lang="en" sz="1200">
                <a:solidFill>
                  <a:srgbClr val="999999"/>
                </a:solidFill>
                <a:latin typeface="Cabin"/>
                <a:ea typeface="Cabin"/>
                <a:cs typeface="Cabin"/>
                <a:sym typeface="Cabin"/>
              </a:rPr>
              <a:t>آپ کے برتن پر پیٹرن اور لائن ڈرائنگ کی پیچیدگی، معیار، مکمل پن، اور دستکاری۔</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rPr b="1" lang="en">
                <a:solidFill>
                  <a:schemeClr val="dk1"/>
                </a:solidFill>
                <a:latin typeface="Cabin"/>
                <a:ea typeface="Cabin"/>
                <a:cs typeface="Cabin"/>
                <a:sym typeface="Cabin"/>
              </a:rPr>
              <a:t>Daily clean-up habits: </a:t>
            </a:r>
            <a:r>
              <a:rPr lang="en">
                <a:solidFill>
                  <a:schemeClr val="dk1"/>
                </a:solidFill>
                <a:latin typeface="Cabin"/>
                <a:ea typeface="Cabin"/>
                <a:cs typeface="Cabin"/>
                <a:sym typeface="Cabin"/>
              </a:rPr>
              <a:t>Cleaning your table and floor so it is clean and has no streaks.</a:t>
            </a:r>
            <a:endParaRPr>
              <a:solidFill>
                <a:schemeClr val="dk1"/>
              </a:solidFill>
              <a:highlight>
                <a:srgbClr val="FFFFFF"/>
              </a:highlight>
              <a:latin typeface="Cabin"/>
              <a:ea typeface="Cabin"/>
              <a:cs typeface="Cabin"/>
              <a:sym typeface="Cabin"/>
            </a:endParaRPr>
          </a:p>
          <a:p>
            <a:pPr indent="0" lvl="0" marL="0" rtl="1" algn="r">
              <a:lnSpc>
                <a:spcPct val="115000"/>
              </a:lnSpc>
              <a:spcBef>
                <a:spcPts val="0"/>
              </a:spcBef>
              <a:spcAft>
                <a:spcPts val="0"/>
              </a:spcAft>
              <a:buNone/>
            </a:pPr>
            <a:r>
              <a:rPr b="1" lang="en" sz="1200">
                <a:solidFill>
                  <a:srgbClr val="999999"/>
                </a:solidFill>
                <a:latin typeface="Cabin"/>
                <a:ea typeface="Cabin"/>
                <a:cs typeface="Cabin"/>
                <a:sym typeface="Cabin"/>
              </a:rPr>
              <a:t>روزانہ صفائی کی عادتیں:</a:t>
            </a:r>
            <a:r>
              <a:rPr lang="en" sz="1200">
                <a:solidFill>
                  <a:srgbClr val="999999"/>
                </a:solidFill>
                <a:latin typeface="Cabin"/>
                <a:ea typeface="Cabin"/>
                <a:cs typeface="Cabin"/>
                <a:sym typeface="Cabin"/>
              </a:rPr>
              <a:t> اپنی میز اور فرش کو صاف کرنا تاکہ یہ صاف ہو اور اس میں کوئی لکیر نہ ہو۔</a:t>
            </a:r>
            <a:endParaRPr>
              <a:solidFill>
                <a:schemeClr val="dk1"/>
              </a:solidFill>
              <a:latin typeface="Cabin"/>
              <a:ea typeface="Cabin"/>
              <a:cs typeface="Cabin"/>
              <a:sym typeface="Cabin"/>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t/>
            </a:r>
            <a:endParaRPr b="1" sz="1050">
              <a:solidFill>
                <a:schemeClr val="dk1"/>
              </a:solidFill>
              <a:latin typeface="Open Sans"/>
              <a:ea typeface="Open Sans"/>
              <a:cs typeface="Open Sans"/>
              <a:sym typeface="Open Sans"/>
            </a:endParaRPr>
          </a:p>
          <a:p>
            <a:pPr indent="0" lvl="0" marL="0" marR="0" rtl="0" algn="l">
              <a:lnSpc>
                <a:spcPct val="115000"/>
              </a:lnSpc>
              <a:spcBef>
                <a:spcPts val="0"/>
              </a:spcBef>
              <a:spcAft>
                <a:spcPts val="0"/>
              </a:spcAft>
              <a:buNone/>
            </a:pPr>
            <a:r>
              <a:rPr b="1" lang="en" sz="2000">
                <a:solidFill>
                  <a:schemeClr val="dk1"/>
                </a:solidFill>
                <a:latin typeface="Open Sans"/>
                <a:ea typeface="Open Sans"/>
                <a:cs typeface="Open Sans"/>
                <a:sym typeface="Open Sans"/>
              </a:rPr>
              <a:t>Vocabulary for the clay vessel</a:t>
            </a:r>
            <a:endParaRPr b="1" sz="2000">
              <a:solidFill>
                <a:schemeClr val="dk1"/>
              </a:solidFill>
              <a:latin typeface="Open Sans"/>
              <a:ea typeface="Open Sans"/>
              <a:cs typeface="Open Sans"/>
              <a:sym typeface="Open Sans"/>
            </a:endParaRPr>
          </a:p>
          <a:p>
            <a:pPr indent="0" lvl="0" marL="0" marR="0" rtl="1" algn="r">
              <a:lnSpc>
                <a:spcPct val="115000"/>
              </a:lnSpc>
              <a:spcBef>
                <a:spcPts val="0"/>
              </a:spcBef>
              <a:spcAft>
                <a:spcPts val="0"/>
              </a:spcAft>
              <a:buNone/>
            </a:pPr>
            <a:r>
              <a:rPr lang="en">
                <a:solidFill>
                  <a:schemeClr val="dk1"/>
                </a:solidFill>
                <a:latin typeface="Open Sans"/>
                <a:ea typeface="Open Sans"/>
                <a:cs typeface="Open Sans"/>
                <a:sym typeface="Open Sans"/>
              </a:rPr>
              <a:t>مٹی کے برتن کے لیے الفاظ</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050">
              <a:solidFill>
                <a:schemeClr val="dk1"/>
              </a:solidFill>
              <a:highlight>
                <a:srgbClr val="FFFFFF"/>
              </a:highlight>
              <a:latin typeface="Courier New"/>
              <a:ea typeface="Courier New"/>
              <a:cs typeface="Courier New"/>
              <a:sym typeface="Courier New"/>
            </a:endParaRPr>
          </a:p>
          <a:p>
            <a:pPr indent="-1485900" lvl="0" marL="1485900" marR="25400" rtl="0" algn="l">
              <a:lnSpc>
                <a:spcPct val="100000"/>
              </a:lnSpc>
              <a:spcBef>
                <a:spcPts val="0"/>
              </a:spcBef>
              <a:spcAft>
                <a:spcPts val="0"/>
              </a:spcAft>
              <a:buClr>
                <a:schemeClr val="dk1"/>
              </a:buClr>
              <a:buSzPts val="1100"/>
              <a:buFont typeface="Arial"/>
              <a:buNone/>
            </a:pPr>
            <a:r>
              <a:rPr b="1" lang="en" sz="900">
                <a:solidFill>
                  <a:schemeClr val="dk1"/>
                </a:solidFill>
                <a:latin typeface="Cabin"/>
                <a:ea typeface="Cabin"/>
                <a:cs typeface="Cabin"/>
                <a:sym typeface="Cabin"/>
              </a:rPr>
              <a:t>apron	a piece of cloth that you wear to protect your clothes from getting dirty.</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تہبند	کپڑے کا ایک ٹکڑا جسے آپ اپنے کپڑوں کو گندے ہونے سے بچانے کے لیے پہنتے ہیں۔</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carving	scratching into clay to change its shape or to make a picture or pattern</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نقش و نگار	اپنی شکل بدلنے یا تصویر یا نمونہ بنانے کے لیے مٹی میں کھرچنا</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ceramic	a material that starts soft like clay, but then becomes very hard after it is cooked to a very high temperature</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سیرامک ​​-=30=- ایک ایسا مواد جو مٹی کی طرح نرم شروع ہوتا ہے، لیکن پھر اسے بہت زیادہ درجہ حرارت پر پکانے کے بعد بہت سخت ہو جاتا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clay	a soft material used for making pots, bricks, and sculptures that becomes very hard when it is heated up. </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مٹی	برتنوں، اینٹوں اور مجسمے بنانے کے لیے استعمال ہونے والا ایک نرم مواد جو گرم ہونے پر بہت سخت ہو جاتا ہے۔ </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coil	a thin piece of clay that looks like a snake</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کنڈلی	مٹی کا ایک پتلا ٹکڑا جو سانپ کی طرح لگتا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earthenware	a kind of clay that is fired to a lower temperature and that needs to be glazed before becoming watertight</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مٹی کے برتن	ایک قسم کی مٹی جس کو کم درجہ حرارت پر فائر کیا جاتا ہے اور اسے پانی بند ہونے سے پہلے چمکانا پڑتا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foot	the bottom of a pot where it sits on a table</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پاؤں	برتن کا نچلا حصہ جہاں یہ میز پر بیٹھتا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glaze	a material that you can paint onto ceramic that turns into glass when fired in a kiln</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گلیز	ایک ایسا مواد جسے آپ سیرامک ​​پر پینٹ کر سکتے ہیں جو بھٹے میں فائر کرنے پر شیشے میں بدل جاتا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glazing	for clay: brushing on a paint-like layer to a pot that will later become a layer of glass; for painting: using very thin transparent layers of paint to change the colour</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گلیزنگ	مٹی کے لیے: پینٹ جیسی پرت پر برتن پر برش کرنا جو بعد میں شیشے کی پرت بن جائے گی۔ پینٹنگ کے لیے: رنگ تبدیل کرنے کے لیے پینٹ کی انتہائی پتلی شفاف تہوں کا استعمال</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handle	the part of something that is used to lift or carry it</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ہینڈل	کسی چیز کا وہ حصہ جو اسے اٹھانے یا لے جانے کے لیے استعمال ہوتا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kiln	an oven used to heat up clay enough to become a hard ceramic</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kiln	ایک تندور جو مٹی کو اتنا گرم کرنے کے لیے استعمال کیا جاتا ہے کہ وہ سخت سیرامک ​​بن جائے۔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lid	the top of a pot that you can take off</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700"/>
              </a:spcAft>
              <a:buClr>
                <a:schemeClr val="dk1"/>
              </a:buClr>
              <a:buSzPts val="1100"/>
              <a:buFont typeface="Arial"/>
              <a:buNone/>
            </a:pPr>
            <a:r>
              <a:rPr lang="en" sz="900">
                <a:solidFill>
                  <a:srgbClr val="999999"/>
                </a:solidFill>
                <a:latin typeface="Cabin"/>
                <a:ea typeface="Cabin"/>
                <a:cs typeface="Cabin"/>
                <a:sym typeface="Cabin"/>
              </a:rPr>
              <a:t>ڈھکن	ایک برتن کا اوپری حصہ جسے آپ اتار سکتے ہیں۔</a:t>
            </a:r>
            <a:endParaRPr b="1" sz="900">
              <a:solidFill>
                <a:schemeClr val="dk1"/>
              </a:solidFill>
              <a:latin typeface="Open Sans"/>
              <a:ea typeface="Open Sans"/>
              <a:cs typeface="Open Sans"/>
              <a:sym typeface="Open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nvSpPr>
        <p:spPr>
          <a:xfrm>
            <a:off x="457200" y="461700"/>
            <a:ext cx="6858000" cy="9135000"/>
          </a:xfrm>
          <a:prstGeom prst="rect">
            <a:avLst/>
          </a:prstGeom>
          <a:noFill/>
          <a:ln>
            <a:noFill/>
          </a:ln>
        </p:spPr>
        <p:txBody>
          <a:bodyPr anchorCtr="0" anchor="t" bIns="0" lIns="0" spcFirstLastPara="1" rIns="0" wrap="square" tIns="0">
            <a:noAutofit/>
          </a:bodyPr>
          <a:lstStyle/>
          <a:p>
            <a:pPr indent="-1485900" lvl="0" marL="1485900" marR="25400" rtl="0" algn="l">
              <a:lnSpc>
                <a:spcPct val="100000"/>
              </a:lnSpc>
              <a:spcBef>
                <a:spcPts val="0"/>
              </a:spcBef>
              <a:spcAft>
                <a:spcPts val="0"/>
              </a:spcAft>
              <a:buClr>
                <a:schemeClr val="dk1"/>
              </a:buClr>
              <a:buSzPts val="1100"/>
              <a:buFont typeface="Arial"/>
              <a:buNone/>
            </a:pPr>
            <a:r>
              <a:rPr b="1" lang="en" sz="900">
                <a:solidFill>
                  <a:schemeClr val="dk1"/>
                </a:solidFill>
                <a:latin typeface="Cabin"/>
                <a:ea typeface="Cabin"/>
                <a:cs typeface="Cabin"/>
                <a:sym typeface="Cabin"/>
              </a:rPr>
              <a:t>ip	the top edge of a pot</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ہونٹ	برتن کا اوپری کنارہ</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paddling	hitting clay with wood to make it stronger, smoother, and a better shape</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پیڈلنگ	مٹی کو لکڑی سے مارنا تاکہ اسے مضبوط، ہموار اور بہتر شکل بنایا جا سکے۔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pattern	a drawing that repeats in a beautiful way</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پیٹرن	ایک ڈرائنگ جو خوبصورت انداز میں دہرائی جاتی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pinch	squeezing something between your thumb and finger</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چوٹکی	اپنے انگوٹھے اور انگلی کے درمیان کسی چیز کو نچوڑنا</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rib	a piece of silicone or wood used to smoothly shape some clay</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پسلی	سلیکون یا لکڑی کا ایک ٹکڑا جو کچھ مٹی کو آسانی سے شکل دینے کے لیے استعمال ہوتا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score	carve Xs or parallel lines to help join clay together with slip</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سکور	پرچی کے ساتھ مٹی کو جوڑنے میں مدد کے لیے Xs یا متوازی لکیریں بنائیں</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scraper	a piece of thin metal or plastic used to shave off thin pieces of clay</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کھرچنی	پتلی دھات یا پلاسٹک کا ایک ٹکڑا جو مٹی کے پتلے ٹکڑوں کو مونڈنے کے لیے استعمال ہوتا ہے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scribe	mark an even and straight line</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script	ایک مساوی اور سیدھی لکیر کو نشان زد کریں۔</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shave	scrape bumps and fuzz from the surface of something</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شیو	کسی چیز کی سطح سے کھرچنا اور دھندلا پن</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slip	a liquid clay that you can use like glue to attach things together, or paint onto your clay to change its colour</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پرچی	ایک مائع مٹی جسے آپ چیزوں کو جوڑنے کے لیے گوند کی طرح استعمال کر سکتے ہیں، یا اس کا رنگ تبدیل کرنے کے لیے اپنی مٹی پر پینٹ کر سکتے ہیں۔</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stretch	pulling something to make it longer</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اسٹریچ	کسی چیز کو لمبا کرنے کے لیے کھینچنا</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terracotta	an unglazed reddish-brown earthenware clay</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ٹیراکوٹا	ایک غیر چمکدار سرخی مائل بھوری مٹی کے برتن</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transfer	to move or copy something</a:t>
            </a:r>
            <a:endParaRPr b="1" sz="900">
              <a:solidFill>
                <a:schemeClr val="dk1"/>
              </a:solidFill>
              <a:latin typeface="Cabin"/>
              <a:ea typeface="Cabin"/>
              <a:cs typeface="Cabin"/>
              <a:sym typeface="Cabin"/>
            </a:endParaRPr>
          </a:p>
          <a:p>
            <a:pPr indent="-1485900" lvl="0" marL="1485900" marR="25400" rtl="1" algn="r">
              <a:lnSpc>
                <a:spcPct val="113000"/>
              </a:lnSpc>
              <a:spcBef>
                <a:spcPts val="0"/>
              </a:spcBef>
              <a:spcAft>
                <a:spcPts val="0"/>
              </a:spcAft>
              <a:buClr>
                <a:schemeClr val="dk1"/>
              </a:buClr>
              <a:buSzPts val="1100"/>
              <a:buFont typeface="Arial"/>
              <a:buNone/>
            </a:pPr>
            <a:r>
              <a:rPr lang="en" sz="900">
                <a:solidFill>
                  <a:srgbClr val="999999"/>
                </a:solidFill>
                <a:latin typeface="Cabin"/>
                <a:ea typeface="Cabin"/>
                <a:cs typeface="Cabin"/>
                <a:sym typeface="Cabin"/>
              </a:rPr>
              <a:t>منتقلی	کسی چیز کو منتقل یا کاپی کرنے کے لیے</a:t>
            </a:r>
            <a:endParaRPr sz="900">
              <a:solidFill>
                <a:schemeClr val="dk1"/>
              </a:solidFill>
            </a:endParaRPr>
          </a:p>
          <a:p>
            <a:pPr indent="-1485900" lvl="0" marL="1485900" marR="25400" rtl="0" algn="l">
              <a:lnSpc>
                <a:spcPct val="100000"/>
              </a:lnSpc>
              <a:spcBef>
                <a:spcPts val="700"/>
              </a:spcBef>
              <a:spcAft>
                <a:spcPts val="0"/>
              </a:spcAft>
              <a:buClr>
                <a:schemeClr val="dk1"/>
              </a:buClr>
              <a:buSzPts val="1100"/>
              <a:buFont typeface="Arial"/>
              <a:buNone/>
            </a:pPr>
            <a:r>
              <a:rPr b="1" lang="en" sz="900">
                <a:solidFill>
                  <a:schemeClr val="dk1"/>
                </a:solidFill>
                <a:latin typeface="Cabin"/>
                <a:ea typeface="Cabin"/>
                <a:cs typeface="Cabin"/>
                <a:sym typeface="Cabin"/>
              </a:rPr>
              <a:t>trim	remove extra clay with a tool</a:t>
            </a:r>
            <a:endParaRPr sz="1050">
              <a:solidFill>
                <a:schemeClr val="dk1"/>
              </a:solidFill>
              <a:highlight>
                <a:srgbClr val="FFFFFF"/>
              </a:highlight>
              <a:latin typeface="Courier New"/>
              <a:ea typeface="Courier New"/>
              <a:cs typeface="Courier New"/>
              <a:sym typeface="Courier New"/>
            </a:endParaRPr>
          </a:p>
          <a:p>
            <a:pPr indent="-1485900" lvl="0" marL="1485900" marR="25400" rtl="1" algn="r">
              <a:lnSpc>
                <a:spcPct val="113000"/>
              </a:lnSpc>
              <a:spcBef>
                <a:spcPts val="0"/>
              </a:spcBef>
              <a:spcAft>
                <a:spcPts val="700"/>
              </a:spcAft>
              <a:buClr>
                <a:schemeClr val="dk1"/>
              </a:buClr>
              <a:buSzPts val="1100"/>
              <a:buFont typeface="Arial"/>
              <a:buNone/>
            </a:pPr>
            <a:r>
              <a:rPr lang="en" sz="900">
                <a:solidFill>
                  <a:srgbClr val="999999"/>
                </a:solidFill>
                <a:latin typeface="Cabin"/>
                <a:ea typeface="Cabin"/>
                <a:cs typeface="Cabin"/>
                <a:sym typeface="Cabin"/>
              </a:rPr>
              <a:t>ٹرم	ایک آلے سے اضافی مٹی کو ہٹا دیں۔</a:t>
            </a:r>
            <a:endParaRPr b="1" sz="900">
              <a:solidFill>
                <a:schemeClr val="dk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